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13716000" cx="24387175"/>
  <p:notesSz cx="7315200" cy="9601200"/>
  <p:embeddedFontLst>
    <p:embeddedFont>
      <p:font typeface="Roboto"/>
      <p:regular r:id="rId15"/>
      <p:bold r:id="rId16"/>
      <p:italic r:id="rId17"/>
      <p:boldItalic r:id="rId18"/>
    </p:embeddedFont>
    <p:embeddedFont>
      <p:font typeface="Nunito"/>
      <p:regular r:id="rId19"/>
      <p:bold r:id="rId20"/>
      <p:italic r:id="rId21"/>
      <p:boldItalic r:id="rId22"/>
    </p:embeddedFont>
    <p:embeddedFont>
      <p:font typeface="Fira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Sam Kummary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1686D58-3862-4A9C-8D2A-9D1CD4EF6590}">
  <a:tblStyle styleId="{F1686D58-3862-4A9C-8D2A-9D1CD4EF659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/>
      <a:tcStyle>
        <a:fill>
          <a:solidFill>
            <a:srgbClr val="CAE0FF"/>
          </a:solidFill>
        </a:fill>
      </a:tcStyle>
    </a:band1H>
    <a:band2H>
      <a:tcTxStyle/>
    </a:band2H>
    <a:band1V>
      <a:tcTxStyle/>
      <a:tcStyle>
        <a:fill>
          <a:solidFill>
            <a:srgbClr val="CAE0F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.fntdata"/><Relationship Id="rId22" Type="http://schemas.openxmlformats.org/officeDocument/2006/relationships/font" Target="fonts/Nunito-boldItalic.fntdata"/><Relationship Id="rId21" Type="http://schemas.openxmlformats.org/officeDocument/2006/relationships/font" Target="fonts/Nunito-italic.fntdata"/><Relationship Id="rId24" Type="http://schemas.openxmlformats.org/officeDocument/2006/relationships/font" Target="fonts/FiraSans-bold.fntdata"/><Relationship Id="rId23" Type="http://schemas.openxmlformats.org/officeDocument/2006/relationships/font" Target="fonts/FiraSan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FiraSans-boldItalic.fntdata"/><Relationship Id="rId25" Type="http://schemas.openxmlformats.org/officeDocument/2006/relationships/font" Target="fonts/Fira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Nunito-regular.fntdata"/><Relationship Id="rId18" Type="http://schemas.openxmlformats.org/officeDocument/2006/relationships/font" Target="fonts/Roboto-boldItalic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06T08:47:41.210">
    <p:pos x="804" y="460"/>
    <p:text>do we need this? and even if needed would having it at the end (before roadmap) make sense? to tie it to the roadmap (as a workshop)?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anchorCtr="0" anchor="t" bIns="48325" lIns="96650" spcFirstLastPara="1" rIns="96650" wrap="square" tIns="483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777875" y="1200150"/>
            <a:ext cx="5759450" cy="32400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4d05a4495_0_0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4d05a4495_0_0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14d05a4495_0_0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14d05a4495_0_1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14d05a4495_0_14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14d05a4495_0_14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4d05a4495_0_7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4d05a4495_0_7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4d05a4495_0_7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4d05a4495_0_29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4d05a4495_0_29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14d05a4495_0_29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160188a049_0_14:notes"/>
          <p:cNvSpPr/>
          <p:nvPr>
            <p:ph idx="2" type="sldImg"/>
          </p:nvPr>
        </p:nvSpPr>
        <p:spPr>
          <a:xfrm>
            <a:off x="777875" y="1200150"/>
            <a:ext cx="5759400" cy="324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160188a049_0_14:notes"/>
          <p:cNvSpPr txBox="1"/>
          <p:nvPr>
            <p:ph idx="1" type="body"/>
          </p:nvPr>
        </p:nvSpPr>
        <p:spPr>
          <a:xfrm>
            <a:off x="731520" y="4620577"/>
            <a:ext cx="5852100" cy="378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160188a049_0_14:notes"/>
          <p:cNvSpPr txBox="1"/>
          <p:nvPr>
            <p:ph idx="12" type="sldNum"/>
          </p:nvPr>
        </p:nvSpPr>
        <p:spPr>
          <a:xfrm>
            <a:off x="4143587" y="9119474"/>
            <a:ext cx="3169800" cy="481800"/>
          </a:xfrm>
          <a:prstGeom prst="rect">
            <a:avLst/>
          </a:prstGeom>
        </p:spPr>
        <p:txBody>
          <a:bodyPr anchorCtr="0" anchor="b" bIns="48325" lIns="96650" spcFirstLastPara="1" rIns="96650" wrap="square" tIns="483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0fb8a06e7_1_1:notes"/>
          <p:cNvSpPr/>
          <p:nvPr>
            <p:ph idx="2" type="sldImg"/>
          </p:nvPr>
        </p:nvSpPr>
        <p:spPr>
          <a:xfrm>
            <a:off x="406297" y="720090"/>
            <a:ext cx="6503100" cy="3600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00fb8a06e7_1_1:notes"/>
          <p:cNvSpPr txBox="1"/>
          <p:nvPr>
            <p:ph idx="1" type="body"/>
          </p:nvPr>
        </p:nvSpPr>
        <p:spPr>
          <a:xfrm>
            <a:off x="731520" y="4560570"/>
            <a:ext cx="5852100" cy="4320600"/>
          </a:xfrm>
          <a:prstGeom prst="rect">
            <a:avLst/>
          </a:prstGeom>
        </p:spPr>
        <p:txBody>
          <a:bodyPr anchorCtr="0" anchor="t" bIns="48325" lIns="96650" spcFirstLastPara="1" rIns="96650" wrap="square" tIns="48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00" name="Google Shape;100;p1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3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8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9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45" name="Google Shape;145;p19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50103" y="564204"/>
            <a:ext cx="24387176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861219" y="3595738"/>
            <a:ext cx="25129909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5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80" name="Google Shape;80;p10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82" name="Google Shape;82;p10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file/d/1PYuDUNOyr62XLgduTEZGFqcYDQOU5IrL/view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PI-21</a:t>
            </a:r>
            <a:br>
              <a:rPr lang="en-US"/>
            </a:br>
            <a:r>
              <a:rPr lang="en-US"/>
              <a:t>Update on bulk</a:t>
            </a:r>
            <a:endParaRPr/>
          </a:p>
        </p:txBody>
      </p:sp>
      <p:sp>
        <p:nvSpPr>
          <p:cNvPr id="163" name="Google Shape;163;p2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Paul Baker, Sri Miriyala</a:t>
            </a:r>
            <a:endParaRPr/>
          </a:p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Workstream Update</a:t>
            </a:r>
            <a:endParaRPr/>
          </a:p>
        </p:txBody>
      </p:sp>
      <p:graphicFrame>
        <p:nvGraphicFramePr>
          <p:cNvPr id="170" name="Google Shape;170;p23"/>
          <p:cNvGraphicFramePr/>
          <p:nvPr/>
        </p:nvGraphicFramePr>
        <p:xfrm>
          <a:off x="695075" y="27600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{F1686D58-3862-4A9C-8D2A-9D1CD4EF6590}</a:tableStyleId>
              </a:tblPr>
              <a:tblGrid>
                <a:gridCol w="6059625"/>
                <a:gridCol w="16817450"/>
              </a:tblGrid>
              <a:tr h="614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u="none" cap="none" strike="noStrike"/>
                        <a:t>Workstream Name: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Rest of bulk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67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Roadmap Pillar: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Achieve Scale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644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Lead: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Paul Baker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2993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Workstream Objectives: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444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Deploy a PoC - test the MVP</a:t>
                      </a:r>
                      <a:endParaRPr sz="3400"/>
                    </a:p>
                    <a:p>
                      <a:pPr indent="-444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Identify MVP extensions/modifications based on PoC experience.</a:t>
                      </a:r>
                      <a:endParaRPr sz="3400"/>
                    </a:p>
                    <a:p>
                      <a:pPr indent="-444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Complete the development of bulk at the Payee end, to support the breakdown of bulk transfers in to single transactions with the Payee CBS.</a:t>
                      </a:r>
                      <a:endParaRPr sz="3400"/>
                    </a:p>
                    <a:p>
                      <a:pPr indent="-444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Support adopters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76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Progress Against Objectives: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3400"/>
                        <a:t>Objectives 1</a:t>
                      </a:r>
                      <a:r>
                        <a:rPr lang="en-US" sz="3400"/>
                        <a:t> </a:t>
                      </a:r>
                      <a:r>
                        <a:rPr lang="en-US" sz="3400"/>
                        <a:t>Payment Manager support for Payer bulk enhancements</a:t>
                      </a:r>
                      <a:endParaRPr sz="34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400"/>
                        <a:t>Infrastructure as code (IaC) has bulk built-in</a:t>
                      </a:r>
                      <a:endParaRPr sz="3400"/>
                    </a:p>
                    <a:p>
                      <a:pPr indent="-444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Payment Manager Helm using latest SDK Scheme Adapter</a:t>
                      </a:r>
                      <a:endParaRPr sz="3400"/>
                    </a:p>
                    <a:p>
                      <a:pPr indent="-444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IaC deploy Payment managers that support bulk enhancements</a:t>
                      </a:r>
                      <a:endParaRPr sz="3400"/>
                    </a:p>
                    <a:p>
                      <a:pPr indent="-444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400"/>
                        <a:buAutoNum type="arabicPeriod"/>
                      </a:pPr>
                      <a:r>
                        <a:rPr lang="en-US" sz="3400"/>
                        <a:t>Bulk deployment tests and external bulk deployment test have been added to the IaC testing pipeline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1062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Issues</a:t>
                      </a:r>
                      <a:r>
                        <a:rPr lang="en-US" sz="3200"/>
                        <a:t>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Development teams have been distract on other projects. Hard for others to adopt without the IaC integration updates.</a:t>
                      </a:r>
                      <a:endParaRPr sz="3400"/>
                    </a:p>
                  </a:txBody>
                  <a:tcPr marT="45725" marB="45725" marR="91450" marL="91450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Next PI</a:t>
                      </a:r>
                      <a:r>
                        <a:rPr lang="en-US" sz="3200"/>
                        <a:t>:</a:t>
                      </a:r>
                      <a:endParaRPr sz="10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400"/>
                        <a:t>Objectives 2, 3 &amp; 4, Bulk Patch notification; CCB workshop</a:t>
                      </a:r>
                      <a:endParaRPr sz="3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1078125" y="730250"/>
            <a:ext cx="19705500" cy="2104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is the bulk use-case important?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11324450" y="4493025"/>
            <a:ext cx="12268800" cy="832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r>
              <a:rPr lang="en-US"/>
              <a:t>Pillar 2 Support; adding new use case to achieve scale.</a:t>
            </a:r>
            <a:endParaRPr/>
          </a:p>
          <a:p>
            <a:pPr indent="-438150" lvl="0" marL="914400" rtl="0" algn="l">
              <a:spcBef>
                <a:spcPts val="2000"/>
              </a:spcBef>
              <a:spcAft>
                <a:spcPts val="0"/>
              </a:spcAft>
              <a:buSzPts val="3300"/>
              <a:buAutoNum type="arabicPeriod"/>
            </a:pPr>
            <a:r>
              <a:rPr lang="en-US"/>
              <a:t>Salary payments</a:t>
            </a:r>
            <a:endParaRPr/>
          </a:p>
          <a:p>
            <a:pPr indent="-438150" lvl="0" marL="914400" rtl="0" algn="l">
              <a:spcBef>
                <a:spcPts val="0"/>
              </a:spcBef>
              <a:spcAft>
                <a:spcPts val="0"/>
              </a:spcAft>
              <a:buSzPts val="3300"/>
              <a:buAutoNum type="arabicPeriod"/>
            </a:pPr>
            <a:r>
              <a:rPr lang="en-US"/>
              <a:t>Social disbursements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0" name="Google Shape;180;p24"/>
          <p:cNvGrpSpPr/>
          <p:nvPr/>
        </p:nvGrpSpPr>
        <p:grpSpPr>
          <a:xfrm>
            <a:off x="1257797" y="6041789"/>
            <a:ext cx="6788285" cy="6312168"/>
            <a:chOff x="1078120" y="3802569"/>
            <a:chExt cx="8756818" cy="7825649"/>
          </a:xfrm>
        </p:grpSpPr>
        <p:grpSp>
          <p:nvGrpSpPr>
            <p:cNvPr id="181" name="Google Shape;181;p24"/>
            <p:cNvGrpSpPr/>
            <p:nvPr/>
          </p:nvGrpSpPr>
          <p:grpSpPr>
            <a:xfrm>
              <a:off x="1078120" y="5970614"/>
              <a:ext cx="8756818" cy="5657603"/>
              <a:chOff x="5721751" y="6185700"/>
              <a:chExt cx="12459900" cy="7091506"/>
            </a:xfrm>
          </p:grpSpPr>
          <p:sp>
            <p:nvSpPr>
              <p:cNvPr id="182" name="Google Shape;182;p24"/>
              <p:cNvSpPr/>
              <p:nvPr/>
            </p:nvSpPr>
            <p:spPr>
              <a:xfrm rot="-5400000">
                <a:off x="4868461" y="7575450"/>
                <a:ext cx="5701500" cy="2922000"/>
              </a:xfrm>
              <a:prstGeom prst="rect">
                <a:avLst/>
              </a:prstGeom>
              <a:solidFill>
                <a:srgbClr val="00A3FF">
                  <a:alpha val="4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Make Adoption Easier</a:t>
                </a:r>
                <a:endParaRPr/>
              </a:p>
            </p:txBody>
          </p:sp>
          <p:sp>
            <p:nvSpPr>
              <p:cNvPr id="183" name="Google Shape;183;p24"/>
              <p:cNvSpPr/>
              <p:nvPr/>
            </p:nvSpPr>
            <p:spPr>
              <a:xfrm rot="-5400000">
                <a:off x="9082498" y="7575450"/>
                <a:ext cx="5701500" cy="2922000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Achieve Scale</a:t>
                </a:r>
                <a:endParaRPr/>
              </a:p>
            </p:txBody>
          </p:sp>
          <p:sp>
            <p:nvSpPr>
              <p:cNvPr id="184" name="Google Shape;184;p24"/>
              <p:cNvSpPr/>
              <p:nvPr/>
            </p:nvSpPr>
            <p:spPr>
              <a:xfrm rot="-5400000">
                <a:off x="13296535" y="7575450"/>
                <a:ext cx="5701500" cy="2922000"/>
              </a:xfrm>
              <a:prstGeom prst="rect">
                <a:avLst/>
              </a:prstGeom>
              <a:solidFill>
                <a:srgbClr val="00A3FF">
                  <a:alpha val="679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3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 to Other Systems</a:t>
                </a:r>
                <a:endParaRPr/>
              </a:p>
            </p:txBody>
          </p:sp>
          <p:sp>
            <p:nvSpPr>
              <p:cNvPr id="185" name="Google Shape;185;p24"/>
              <p:cNvSpPr/>
              <p:nvPr/>
            </p:nvSpPr>
            <p:spPr>
              <a:xfrm>
                <a:off x="5721751" y="12051706"/>
                <a:ext cx="12459900" cy="1225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00A3FF">
                  <a:alpha val="4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Quality Product</a:t>
                </a:r>
                <a:endParaRPr/>
              </a:p>
            </p:txBody>
          </p:sp>
        </p:grpSp>
        <p:sp>
          <p:nvSpPr>
            <p:cNvPr id="186" name="Google Shape;186;p24"/>
            <p:cNvSpPr txBox="1"/>
            <p:nvPr/>
          </p:nvSpPr>
          <p:spPr>
            <a:xfrm>
              <a:off x="1393623" y="3802569"/>
              <a:ext cx="8125800" cy="21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0">
                  <a:solidFill>
                    <a:schemeClr val="accent1"/>
                  </a:solidFill>
                  <a:latin typeface="Nunito"/>
                  <a:ea typeface="Nunito"/>
                  <a:cs typeface="Nunito"/>
                  <a:sym typeface="Nunito"/>
                </a:rPr>
                <a:t>mojaloop</a:t>
              </a:r>
              <a:endParaRPr sz="100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600" y="3817200"/>
            <a:ext cx="1876425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7788" y="3152125"/>
            <a:ext cx="2029000" cy="17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3685" y="5004125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0325" y="4856475"/>
            <a:ext cx="850875" cy="90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7512" y="4493025"/>
            <a:ext cx="2476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4854" y="5766125"/>
            <a:ext cx="1796342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1676625" y="730250"/>
            <a:ext cx="18869400" cy="218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Bulk use case in Mojaloop</a:t>
            </a:r>
            <a:endParaRPr/>
          </a:p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675" y="3325525"/>
            <a:ext cx="21055825" cy="979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1277325" y="730250"/>
            <a:ext cx="19706100" cy="1945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900"/>
              <a:t>N</a:t>
            </a:r>
            <a:r>
              <a:rPr lang="en-US" sz="7900"/>
              <a:t>on-repudiation in bulk</a:t>
            </a:r>
            <a:endParaRPr sz="7700"/>
          </a:p>
        </p:txBody>
      </p:sp>
      <p:sp>
        <p:nvSpPr>
          <p:cNvPr id="207" name="Google Shape;207;p2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9024225" y="4462325"/>
            <a:ext cx="5793000" cy="6418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</a:t>
            </a:r>
            <a:endParaRPr sz="30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1317700" y="3753425"/>
            <a:ext cx="511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Payer DFSP</a:t>
            </a:r>
            <a:endParaRPr sz="6000"/>
          </a:p>
        </p:txBody>
      </p:sp>
      <p:sp>
        <p:nvSpPr>
          <p:cNvPr id="210" name="Google Shape;210;p26"/>
          <p:cNvSpPr txBox="1"/>
          <p:nvPr/>
        </p:nvSpPr>
        <p:spPr>
          <a:xfrm>
            <a:off x="17411400" y="3354125"/>
            <a:ext cx="511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Payee DFSP</a:t>
            </a:r>
            <a:endParaRPr sz="6000"/>
          </a:p>
        </p:txBody>
      </p:sp>
      <p:sp>
        <p:nvSpPr>
          <p:cNvPr id="211" name="Google Shape;211;p26"/>
          <p:cNvSpPr/>
          <p:nvPr/>
        </p:nvSpPr>
        <p:spPr>
          <a:xfrm>
            <a:off x="1956575" y="5370525"/>
            <a:ext cx="2835000" cy="31746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857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Roboto"/>
                <a:ea typeface="Roboto"/>
                <a:cs typeface="Roboto"/>
                <a:sym typeface="Roboto"/>
              </a:rPr>
              <a:t>Bulk Quote Message</a:t>
            </a:r>
            <a:endParaRPr sz="3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437475" y="5370525"/>
            <a:ext cx="1477500" cy="8385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</a:rPr>
              <a:t>JWS</a:t>
            </a:r>
            <a:endParaRPr b="1" sz="3000">
              <a:solidFill>
                <a:schemeClr val="lt1"/>
              </a:solidFill>
            </a:endParaRPr>
          </a:p>
        </p:txBody>
      </p:sp>
      <p:grpSp>
        <p:nvGrpSpPr>
          <p:cNvPr id="213" name="Google Shape;213;p26"/>
          <p:cNvGrpSpPr/>
          <p:nvPr/>
        </p:nvGrpSpPr>
        <p:grpSpPr>
          <a:xfrm>
            <a:off x="10516538" y="3269050"/>
            <a:ext cx="3354100" cy="3174600"/>
            <a:chOff x="1437475" y="5370525"/>
            <a:chExt cx="3354100" cy="3174600"/>
          </a:xfrm>
        </p:grpSpPr>
        <p:sp>
          <p:nvSpPr>
            <p:cNvPr id="214" name="Google Shape;214;p26"/>
            <p:cNvSpPr/>
            <p:nvPr/>
          </p:nvSpPr>
          <p:spPr>
            <a:xfrm>
              <a:off x="1956575" y="5370525"/>
              <a:ext cx="2835000" cy="3174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857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latin typeface="Roboto"/>
                  <a:ea typeface="Roboto"/>
                  <a:cs typeface="Roboto"/>
                  <a:sym typeface="Roboto"/>
                </a:rPr>
                <a:t>Bulk Quote Message</a:t>
              </a:r>
              <a:endParaRPr sz="3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1437475" y="5370525"/>
              <a:ext cx="1477500" cy="8385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JWS</a:t>
              </a:r>
              <a:endParaRPr b="1" sz="3000">
                <a:solidFill>
                  <a:schemeClr val="lt1"/>
                </a:solidFill>
              </a:endParaRPr>
            </a:p>
          </p:txBody>
        </p:sp>
      </p:grpSp>
      <p:grpSp>
        <p:nvGrpSpPr>
          <p:cNvPr id="216" name="Google Shape;216;p26"/>
          <p:cNvGrpSpPr/>
          <p:nvPr/>
        </p:nvGrpSpPr>
        <p:grpSpPr>
          <a:xfrm>
            <a:off x="17958400" y="4861625"/>
            <a:ext cx="3354100" cy="3174600"/>
            <a:chOff x="1437475" y="5370525"/>
            <a:chExt cx="3354100" cy="3174600"/>
          </a:xfrm>
        </p:grpSpPr>
        <p:sp>
          <p:nvSpPr>
            <p:cNvPr id="217" name="Google Shape;217;p26"/>
            <p:cNvSpPr/>
            <p:nvPr/>
          </p:nvSpPr>
          <p:spPr>
            <a:xfrm>
              <a:off x="1956575" y="5370525"/>
              <a:ext cx="2835000" cy="3174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28575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00">
                  <a:latin typeface="Roboto"/>
                  <a:ea typeface="Roboto"/>
                  <a:cs typeface="Roboto"/>
                  <a:sym typeface="Roboto"/>
                </a:rPr>
                <a:t>Bulk Quote Message</a:t>
              </a:r>
              <a:endParaRPr sz="3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1437475" y="5370525"/>
              <a:ext cx="1477500" cy="8385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lt1"/>
                  </a:solidFill>
                </a:rPr>
                <a:t>JWS</a:t>
              </a:r>
              <a:endParaRPr b="1" sz="3000">
                <a:solidFill>
                  <a:schemeClr val="lt1"/>
                </a:solidFill>
              </a:endParaRPr>
            </a:p>
          </p:txBody>
        </p:sp>
      </p:grpSp>
      <p:sp>
        <p:nvSpPr>
          <p:cNvPr id="219" name="Google Shape;219;p26"/>
          <p:cNvSpPr txBox="1"/>
          <p:nvPr/>
        </p:nvSpPr>
        <p:spPr>
          <a:xfrm>
            <a:off x="16730750" y="8495463"/>
            <a:ext cx="485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→ Releases funds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</a:rPr>
              <a:t>→ </a:t>
            </a:r>
            <a:r>
              <a:rPr lang="en-US" sz="3600"/>
              <a:t>Takes on risk</a:t>
            </a:r>
            <a:endParaRPr sz="3600"/>
          </a:p>
        </p:txBody>
      </p:sp>
      <p:sp>
        <p:nvSpPr>
          <p:cNvPr id="220" name="Google Shape;220;p26"/>
          <p:cNvSpPr txBox="1"/>
          <p:nvPr/>
        </p:nvSpPr>
        <p:spPr>
          <a:xfrm>
            <a:off x="16730750" y="10002375"/>
            <a:ext cx="744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→ Must be able to trust message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→ Verify message origin (JWS)</a:t>
            </a:r>
            <a:endParaRPr sz="3600"/>
          </a:p>
        </p:txBody>
      </p:sp>
      <p:cxnSp>
        <p:nvCxnSpPr>
          <p:cNvPr id="221" name="Google Shape;221;p26"/>
          <p:cNvCxnSpPr>
            <a:stCxn id="211" idx="3"/>
          </p:cNvCxnSpPr>
          <p:nvPr/>
        </p:nvCxnSpPr>
        <p:spPr>
          <a:xfrm flipH="1" rot="10800000">
            <a:off x="4791575" y="6947925"/>
            <a:ext cx="4312500" cy="99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>
            <a:endCxn id="217" idx="1"/>
          </p:cNvCxnSpPr>
          <p:nvPr/>
        </p:nvCxnSpPr>
        <p:spPr>
          <a:xfrm flipH="1" rot="10800000">
            <a:off x="14774000" y="6448925"/>
            <a:ext cx="3703500" cy="198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04099" y="4413174"/>
            <a:ext cx="730199" cy="73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299475" y="4012975"/>
            <a:ext cx="1615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7576425" y="9725325"/>
            <a:ext cx="8055600" cy="1847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Bulk quotes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→ Message cannot change at the hub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</a:rPr>
              <a:t>→ Must be signed by Payer DFSP</a:t>
            </a:r>
            <a:endParaRPr sz="3600"/>
          </a:p>
        </p:txBody>
      </p:sp>
      <p:sp>
        <p:nvSpPr>
          <p:cNvPr id="226" name="Google Shape;226;p26"/>
          <p:cNvSpPr/>
          <p:nvPr/>
        </p:nvSpPr>
        <p:spPr>
          <a:xfrm>
            <a:off x="19967550" y="7443050"/>
            <a:ext cx="1477500" cy="838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ILP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227" name="Google Shape;227;p26"/>
          <p:cNvSpPr/>
          <p:nvPr/>
        </p:nvSpPr>
        <p:spPr>
          <a:xfrm>
            <a:off x="6189175" y="2380397"/>
            <a:ext cx="11859250" cy="2690725"/>
          </a:xfrm>
          <a:custGeom>
            <a:rect b="b" l="l" r="r" t="t"/>
            <a:pathLst>
              <a:path extrusionOk="0" h="107629" w="474370">
                <a:moveTo>
                  <a:pt x="474370" y="107629"/>
                </a:moveTo>
                <a:cubicBezTo>
                  <a:pt x="452542" y="89794"/>
                  <a:pt x="422461" y="7670"/>
                  <a:pt x="343399" y="616"/>
                </a:cubicBezTo>
                <a:cubicBezTo>
                  <a:pt x="264337" y="-6438"/>
                  <a:pt x="57233" y="54522"/>
                  <a:pt x="0" y="65303"/>
                </a:cubicBezTo>
              </a:path>
            </a:pathLst>
          </a:custGeom>
          <a:noFill/>
          <a:ln cap="flat" cmpd="sng" w="762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228" name="Google Shape;228;p26"/>
          <p:cNvSpPr txBox="1"/>
          <p:nvPr/>
        </p:nvSpPr>
        <p:spPr>
          <a:xfrm>
            <a:off x="1437475" y="11989400"/>
            <a:ext cx="7914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More to discuss / workshop here.</a:t>
            </a:r>
            <a:endParaRPr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9579450" y="5377525"/>
            <a:ext cx="4528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Demo</a:t>
            </a:r>
            <a:endParaRPr sz="9600"/>
          </a:p>
        </p:txBody>
      </p:sp>
      <p:sp>
        <p:nvSpPr>
          <p:cNvPr id="236" name="Google Shape;236;p27"/>
          <p:cNvSpPr txBox="1"/>
          <p:nvPr/>
        </p:nvSpPr>
        <p:spPr>
          <a:xfrm>
            <a:off x="1370850" y="11922800"/>
            <a:ext cx="1585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Demo recording link: </a:t>
            </a:r>
            <a:r>
              <a:rPr lang="en-US" sz="2200" u="sng">
                <a:solidFill>
                  <a:schemeClr val="hlink"/>
                </a:solidFill>
                <a:hlinkClick r:id="rId3"/>
              </a:rPr>
              <a:t>https://drive.google.com/file/d/1PYuDUNOyr62XLgduTEZGFqcYDQOU5IrL/view?usp=sharing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Contributors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3516424" y="4578350"/>
            <a:ext cx="19194000" cy="777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Kevin Leyow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Miguel de Barros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Paul Baker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Sam Kummary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Sridevi Miriyala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Vijay Kumar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/>
          <p:nvPr/>
        </p:nvSpPr>
        <p:spPr>
          <a:xfrm>
            <a:off x="18953734" y="1854000"/>
            <a:ext cx="5299800" cy="1186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700"/>
          </a:p>
        </p:txBody>
      </p:sp>
      <p:sp>
        <p:nvSpPr>
          <p:cNvPr id="250" name="Google Shape;250;p29"/>
          <p:cNvSpPr/>
          <p:nvPr/>
        </p:nvSpPr>
        <p:spPr>
          <a:xfrm>
            <a:off x="18953734" y="1854000"/>
            <a:ext cx="5299800" cy="11862300"/>
          </a:xfrm>
          <a:prstGeom prst="rect">
            <a:avLst/>
          </a:prstGeom>
          <a:solidFill>
            <a:srgbClr val="00DFB1">
              <a:alpha val="16069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Integration Support</a:t>
            </a:r>
            <a:endParaRPr b="1" sz="3700"/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1676618" y="549533"/>
            <a:ext cx="18869700" cy="1395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Mojaloop Bulk Feature Roadmap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1491861" y="1854000"/>
            <a:ext cx="6957600" cy="11862300"/>
          </a:xfrm>
          <a:prstGeom prst="rect">
            <a:avLst/>
          </a:prstGeom>
          <a:solidFill>
            <a:srgbClr val="00A3FF">
              <a:alpha val="9520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Mojaloop Hub</a:t>
            </a:r>
            <a:endParaRPr b="1" sz="3700"/>
          </a:p>
        </p:txBody>
      </p:sp>
      <p:sp>
        <p:nvSpPr>
          <p:cNvPr id="253" name="Google Shape;253;p29"/>
          <p:cNvSpPr/>
          <p:nvPr/>
        </p:nvSpPr>
        <p:spPr>
          <a:xfrm>
            <a:off x="8676963" y="1854000"/>
            <a:ext cx="10049400" cy="11862300"/>
          </a:xfrm>
          <a:prstGeom prst="rect">
            <a:avLst/>
          </a:prstGeom>
          <a:solidFill>
            <a:srgbClr val="FDE74C">
              <a:alpha val="11900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DFSP Connection Support</a:t>
            </a:r>
            <a:endParaRPr b="1" sz="3700"/>
          </a:p>
        </p:txBody>
      </p:sp>
      <p:sp>
        <p:nvSpPr>
          <p:cNvPr id="254" name="Google Shape;254;p29"/>
          <p:cNvSpPr txBox="1"/>
          <p:nvPr/>
        </p:nvSpPr>
        <p:spPr>
          <a:xfrm rot="-5400663">
            <a:off x="-1480547" y="10153618"/>
            <a:ext cx="4666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Fira Sans"/>
                <a:ea typeface="Fira Sans"/>
                <a:cs typeface="Fira Sans"/>
                <a:sym typeface="Fira Sans"/>
              </a:rPr>
              <a:t>Backlog</a:t>
            </a:r>
            <a:r>
              <a:rPr b="1" lang="en-US" sz="3700">
                <a:latin typeface="Fira Sans"/>
                <a:ea typeface="Fira Sans"/>
                <a:cs typeface="Fira Sans"/>
                <a:sym typeface="Fira Sans"/>
              </a:rPr>
              <a:t> features</a:t>
            </a:r>
            <a:endParaRPr b="1" sz="3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 rot="-5400792">
            <a:off x="-1160820" y="5149333"/>
            <a:ext cx="3908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latin typeface="Fira Sans"/>
                <a:ea typeface="Fira Sans"/>
                <a:cs typeface="Fira Sans"/>
                <a:sym typeface="Fira Sans"/>
              </a:rPr>
              <a:t>Current features</a:t>
            </a:r>
            <a:endParaRPr b="1" sz="37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8814014" y="12928600"/>
            <a:ext cx="9785400" cy="59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</a:rPr>
              <a:t>Supporting Bulk at DFSP</a:t>
            </a:r>
            <a:endParaRPr b="1" sz="2900">
              <a:solidFill>
                <a:schemeClr val="dk1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19288707" y="12928600"/>
            <a:ext cx="5017500" cy="597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Supporting Integrations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1898647" y="12931400"/>
            <a:ext cx="6216000" cy="591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</a:rPr>
              <a:t>Supporting Bulk at Hub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1898647" y="3097133"/>
            <a:ext cx="3005100" cy="91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FSPIOP</a:t>
            </a:r>
            <a:endParaRPr b="1" sz="2700"/>
          </a:p>
        </p:txBody>
      </p:sp>
      <p:sp>
        <p:nvSpPr>
          <p:cNvPr id="260" name="Google Shape;260;p29"/>
          <p:cNvSpPr/>
          <p:nvPr/>
        </p:nvSpPr>
        <p:spPr>
          <a:xfrm>
            <a:off x="5243358" y="3097133"/>
            <a:ext cx="2871600" cy="91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UI support</a:t>
            </a:r>
            <a:endParaRPr b="1" sz="2700"/>
          </a:p>
        </p:txBody>
      </p:sp>
      <p:sp>
        <p:nvSpPr>
          <p:cNvPr id="261" name="Google Shape;261;p29"/>
          <p:cNvSpPr/>
          <p:nvPr/>
        </p:nvSpPr>
        <p:spPr>
          <a:xfrm>
            <a:off x="8814012" y="3097133"/>
            <a:ext cx="3799800" cy="9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Payer DFSP Enhancements</a:t>
            </a:r>
            <a:endParaRPr b="1" sz="2700"/>
          </a:p>
        </p:txBody>
      </p:sp>
      <p:sp>
        <p:nvSpPr>
          <p:cNvPr id="262" name="Google Shape;262;p29"/>
          <p:cNvSpPr/>
          <p:nvPr/>
        </p:nvSpPr>
        <p:spPr>
          <a:xfrm>
            <a:off x="16215478" y="3097133"/>
            <a:ext cx="2383500" cy="9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UI support</a:t>
            </a:r>
            <a:endParaRPr b="1" sz="2700"/>
          </a:p>
        </p:txBody>
      </p:sp>
      <p:sp>
        <p:nvSpPr>
          <p:cNvPr id="263" name="Google Shape;263;p29"/>
          <p:cNvSpPr/>
          <p:nvPr/>
        </p:nvSpPr>
        <p:spPr>
          <a:xfrm>
            <a:off x="1898656" y="4259067"/>
            <a:ext cx="30051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AutoNum type="arabicPeriod"/>
            </a:pPr>
            <a:r>
              <a:rPr b="1" lang="en-US" sz="2400">
                <a:solidFill>
                  <a:srgbClr val="999999"/>
                </a:solidFill>
              </a:rPr>
              <a:t>bulkQuotes</a:t>
            </a:r>
            <a:endParaRPr b="1" sz="2400">
              <a:solidFill>
                <a:srgbClr val="999999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AutoNum type="arabicPeriod"/>
            </a:pPr>
            <a:r>
              <a:rPr b="1" lang="en-US" sz="2400">
                <a:solidFill>
                  <a:srgbClr val="999999"/>
                </a:solidFill>
              </a:rPr>
              <a:t>bulkTransfers</a:t>
            </a:r>
            <a:endParaRPr b="1" sz="2400">
              <a:solidFill>
                <a:srgbClr val="999999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AutoNum type="arabicPeriod"/>
            </a:pPr>
            <a:r>
              <a:rPr b="1" lang="en-US" sz="2400">
                <a:solidFill>
                  <a:srgbClr val="999999"/>
                </a:solidFill>
              </a:rPr>
              <a:t>Enhanced Tests - Improved test coverage</a:t>
            </a:r>
            <a:endParaRPr b="1" sz="2400">
              <a:solidFill>
                <a:srgbClr val="999999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IaC Integration testing</a:t>
            </a:r>
            <a:endParaRPr b="1" sz="2400"/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4" name="Google Shape;264;p29"/>
          <p:cNvSpPr/>
          <p:nvPr/>
        </p:nvSpPr>
        <p:spPr>
          <a:xfrm>
            <a:off x="5243358" y="4259067"/>
            <a:ext cx="28716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5" name="Google Shape;265;p29"/>
          <p:cNvSpPr/>
          <p:nvPr/>
        </p:nvSpPr>
        <p:spPr>
          <a:xfrm>
            <a:off x="8814023" y="4259067"/>
            <a:ext cx="37998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Asynchronous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&gt;1000 transactions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Discovery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Multi - Payee DFSP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Persistence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Scalable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Robust (failure design)</a:t>
            </a:r>
            <a:endParaRPr b="1" sz="2400">
              <a:solidFill>
                <a:srgbClr val="888888"/>
              </a:solidFill>
            </a:endParaRPr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6" name="Google Shape;266;p29"/>
          <p:cNvSpPr/>
          <p:nvPr/>
        </p:nvSpPr>
        <p:spPr>
          <a:xfrm>
            <a:off x="12882411" y="3097133"/>
            <a:ext cx="3005100" cy="9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Payee DFSP Enhancements</a:t>
            </a:r>
            <a:endParaRPr b="1" sz="2700"/>
          </a:p>
        </p:txBody>
      </p:sp>
      <p:sp>
        <p:nvSpPr>
          <p:cNvPr id="267" name="Google Shape;267;p29"/>
          <p:cNvSpPr/>
          <p:nvPr/>
        </p:nvSpPr>
        <p:spPr>
          <a:xfrm>
            <a:off x="12882419" y="4259067"/>
            <a:ext cx="30051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SDK support for bulk Quotes</a:t>
            </a:r>
            <a:endParaRPr b="1" sz="2400">
              <a:solidFill>
                <a:srgbClr val="888888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SDK Support for bulk Transfers</a:t>
            </a:r>
            <a:endParaRPr b="1" sz="2400">
              <a:solidFill>
                <a:srgbClr val="888888"/>
              </a:solidFill>
            </a:endParaRPr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8" name="Google Shape;268;p29"/>
          <p:cNvSpPr/>
          <p:nvPr/>
        </p:nvSpPr>
        <p:spPr>
          <a:xfrm>
            <a:off x="16215513" y="4259067"/>
            <a:ext cx="23835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9" name="Google Shape;269;p29"/>
          <p:cNvSpPr/>
          <p:nvPr/>
        </p:nvSpPr>
        <p:spPr>
          <a:xfrm>
            <a:off x="19288378" y="4259067"/>
            <a:ext cx="4599000" cy="361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3048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i="1" lang="en-US" sz="2400">
                <a:solidFill>
                  <a:srgbClr val="888888"/>
                </a:solidFill>
              </a:rPr>
              <a:t>/</a:t>
            </a:r>
            <a:r>
              <a:rPr b="1" i="1" lang="en-US" sz="2400">
                <a:solidFill>
                  <a:srgbClr val="888888"/>
                </a:solidFill>
              </a:rPr>
              <a:t>bulkTransactions</a:t>
            </a:r>
            <a:r>
              <a:rPr b="1" lang="en-US" sz="2400">
                <a:solidFill>
                  <a:srgbClr val="888888"/>
                </a:solidFill>
              </a:rPr>
              <a:t> </a:t>
            </a:r>
            <a:br>
              <a:rPr b="1" lang="en-US" sz="2400">
                <a:solidFill>
                  <a:srgbClr val="888888"/>
                </a:solidFill>
              </a:rPr>
            </a:br>
            <a:r>
              <a:rPr b="1" lang="en-US" sz="2400">
                <a:solidFill>
                  <a:srgbClr val="888888"/>
                </a:solidFill>
              </a:rPr>
              <a:t>API Published</a:t>
            </a:r>
            <a:endParaRPr b="1" sz="2400">
              <a:solidFill>
                <a:srgbClr val="888888"/>
              </a:solidFill>
            </a:endParaRPr>
          </a:p>
          <a:p>
            <a:pPr indent="-304800" lvl="0" marL="30480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AutoNum type="arabicPeriod"/>
            </a:pPr>
            <a:r>
              <a:rPr b="1" lang="en-US" sz="2400">
                <a:solidFill>
                  <a:srgbClr val="888888"/>
                </a:solidFill>
              </a:rPr>
              <a:t>Bulk Integration patterns are documented</a:t>
            </a:r>
            <a:endParaRPr b="1" sz="2400">
              <a:solidFill>
                <a:srgbClr val="888888"/>
              </a:solidFill>
            </a:endParaRPr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0" name="Google Shape;270;p29"/>
          <p:cNvSpPr/>
          <p:nvPr/>
        </p:nvSpPr>
        <p:spPr>
          <a:xfrm>
            <a:off x="19288743" y="3097133"/>
            <a:ext cx="4689300" cy="91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STD Core Connectors</a:t>
            </a:r>
            <a:endParaRPr b="1" sz="2700"/>
          </a:p>
        </p:txBody>
      </p:sp>
      <p:sp>
        <p:nvSpPr>
          <p:cNvPr id="271" name="Google Shape;271;p29"/>
          <p:cNvSpPr/>
          <p:nvPr/>
        </p:nvSpPr>
        <p:spPr>
          <a:xfrm>
            <a:off x="1898647" y="8351440"/>
            <a:ext cx="30051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AutoNum type="arabicPeriod"/>
            </a:pPr>
            <a:r>
              <a:rPr b="1" lang="en-US" sz="2400">
                <a:solidFill>
                  <a:schemeClr val="accent3"/>
                </a:solidFill>
              </a:rPr>
              <a:t>Enable reserve - commit integrations (Bulk Patch Notification)</a:t>
            </a:r>
            <a:endParaRPr b="1" sz="2400">
              <a:solidFill>
                <a:schemeClr val="accent3"/>
              </a:solidFill>
            </a:endParaRPr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Bulk Discovery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Performance of switch with Bulk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PISP Bulk</a:t>
            </a:r>
            <a:endParaRPr b="1"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2" name="Google Shape;272;p29"/>
          <p:cNvSpPr/>
          <p:nvPr/>
        </p:nvSpPr>
        <p:spPr>
          <a:xfrm>
            <a:off x="5243350" y="8351440"/>
            <a:ext cx="28716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b="1" lang="en-US" sz="2400">
                <a:solidFill>
                  <a:schemeClr val="dk1"/>
                </a:solidFill>
              </a:rPr>
              <a:t>Bulk Transfer Dashboard (micro-frontend)</a:t>
            </a:r>
            <a:endParaRPr b="1" sz="2400">
              <a:solidFill>
                <a:schemeClr val="dk1"/>
              </a:solidFill>
            </a:endParaRPr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3" name="Google Shape;273;p29"/>
          <p:cNvSpPr/>
          <p:nvPr/>
        </p:nvSpPr>
        <p:spPr>
          <a:xfrm>
            <a:off x="8814016" y="8351440"/>
            <a:ext cx="37998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Synchronous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Auto accept party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Auto-accept quote (with fee limits per currency)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Only Validate Party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Skip Party lookup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Bulk Expiration</a:t>
            </a:r>
            <a:endParaRPr b="1" sz="2400"/>
          </a:p>
        </p:txBody>
      </p:sp>
      <p:sp>
        <p:nvSpPr>
          <p:cNvPr id="274" name="Google Shape;274;p29"/>
          <p:cNvSpPr/>
          <p:nvPr/>
        </p:nvSpPr>
        <p:spPr>
          <a:xfrm>
            <a:off x="12882415" y="8351440"/>
            <a:ext cx="30051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Demultiplexing for bulk Quotes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Demultiplexing for bulk Transfers</a:t>
            </a:r>
            <a:endParaRPr b="1" sz="2400"/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5" name="Google Shape;275;p29"/>
          <p:cNvSpPr/>
          <p:nvPr/>
        </p:nvSpPr>
        <p:spPr>
          <a:xfrm>
            <a:off x="16215510" y="8351440"/>
            <a:ext cx="23835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Payment Manager Support</a:t>
            </a:r>
            <a:endParaRPr b="1" sz="2400"/>
          </a:p>
          <a:p>
            <a:pPr indent="-304800" lvl="0" marL="1524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Payer Bulk Transfer Dashboard</a:t>
            </a:r>
            <a:endParaRPr b="1" sz="2400"/>
          </a:p>
          <a:p>
            <a:pPr indent="0" lvl="0" marL="1219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76" name="Google Shape;276;p29"/>
          <p:cNvSpPr/>
          <p:nvPr/>
        </p:nvSpPr>
        <p:spPr>
          <a:xfrm>
            <a:off x="19288376" y="8351440"/>
            <a:ext cx="4599000" cy="432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304800" lvl="0" marL="3048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Hackathon</a:t>
            </a:r>
            <a:endParaRPr b="1" sz="2400"/>
          </a:p>
          <a:p>
            <a:pPr indent="-304800" lvl="0" marL="304800" marR="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b="1" lang="en-US" sz="2400"/>
              <a:t>Bulk Mojaloop Training Program  new course and course extensions</a:t>
            </a:r>
            <a:endParaRPr b="1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